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165" autoAdjust="0"/>
  </p:normalViewPr>
  <p:slideViewPr>
    <p:cSldViewPr>
      <p:cViewPr varScale="1">
        <p:scale>
          <a:sx n="65" d="100"/>
          <a:sy n="65" d="100"/>
        </p:scale>
        <p:origin x="-1536"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8DDE65-CDF6-40CB-8746-E132C63D163A}" type="datetimeFigureOut">
              <a:rPr lang="en-US" smtClean="0"/>
              <a:t>3/22/2013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74A00D-771C-4E8A-A231-699CDADF9C8E}" type="slidenum">
              <a:rPr lang="en-US" smtClean="0"/>
              <a:t>‹#›</a:t>
            </a:fld>
            <a:endParaRPr lang="en-US"/>
          </a:p>
        </p:txBody>
      </p:sp>
    </p:spTree>
    <p:extLst>
      <p:ext uri="{BB962C8B-B14F-4D97-AF65-F5344CB8AC3E}">
        <p14:creationId xmlns:p14="http://schemas.microsoft.com/office/powerpoint/2010/main" val="25186534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John</a:t>
            </a:r>
            <a:r>
              <a:rPr lang="en-US" baseline="0" dirty="0" smtClean="0"/>
              <a:t> was sought an IT position but lacked the education and positive attitude needed to beat his peers for the position.</a:t>
            </a:r>
          </a:p>
          <a:p>
            <a:r>
              <a:rPr lang="en-US" baseline="0" dirty="0" smtClean="0"/>
              <a:t>Jane sought an Accounting position but lacked an MBA or CPA and positive attitude needed to promote.</a:t>
            </a:r>
          </a:p>
          <a:p>
            <a:endParaRPr lang="en-US" baseline="0" dirty="0" smtClean="0"/>
          </a:p>
          <a:p>
            <a:r>
              <a:rPr lang="en-US" baseline="0" dirty="0" smtClean="0"/>
              <a:t>They are the same in that they both lack education/certification. </a:t>
            </a:r>
          </a:p>
          <a:p>
            <a:r>
              <a:rPr lang="en-US" baseline="0" dirty="0" smtClean="0"/>
              <a:t>They are different in that John was motivated to change.  John went back to school.  John received the position.  Jane refused to acknowledge her attitude could contribute to her career stall.  Jane felt additional education was not needed and argued with the HR Advisor.</a:t>
            </a:r>
            <a:endParaRPr lang="en-US" dirty="0"/>
          </a:p>
        </p:txBody>
      </p:sp>
      <p:sp>
        <p:nvSpPr>
          <p:cNvPr id="4" name="Slide Number Placeholder 3"/>
          <p:cNvSpPr>
            <a:spLocks noGrp="1"/>
          </p:cNvSpPr>
          <p:nvPr>
            <p:ph type="sldNum" sz="quarter" idx="10"/>
          </p:nvPr>
        </p:nvSpPr>
        <p:spPr/>
        <p:txBody>
          <a:bodyPr/>
          <a:lstStyle/>
          <a:p>
            <a:fld id="{5C74A00D-771C-4E8A-A231-699CDADF9C8E}" type="slidenum">
              <a:rPr lang="en-US" smtClean="0"/>
              <a:t>2</a:t>
            </a:fld>
            <a:endParaRPr lang="en-US"/>
          </a:p>
        </p:txBody>
      </p:sp>
    </p:spTree>
    <p:extLst>
      <p:ext uri="{BB962C8B-B14F-4D97-AF65-F5344CB8AC3E}">
        <p14:creationId xmlns:p14="http://schemas.microsoft.com/office/powerpoint/2010/main" val="3752081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should determine</a:t>
            </a:r>
            <a:r>
              <a:rPr lang="en-US" baseline="0" dirty="0" smtClean="0"/>
              <a:t> what you would like from your career. </a:t>
            </a:r>
          </a:p>
          <a:p>
            <a:endParaRPr lang="en-US" baseline="0" dirty="0" smtClean="0"/>
          </a:p>
          <a:p>
            <a:r>
              <a:rPr lang="en-US" dirty="0" smtClean="0"/>
              <a:t>Most</a:t>
            </a:r>
            <a:r>
              <a:rPr lang="en-US" baseline="0" dirty="0" smtClean="0"/>
              <a:t> human resources departments can provide career assessments to assist those who are unsure what they would like to do next. </a:t>
            </a:r>
          </a:p>
          <a:p>
            <a:endParaRPr lang="en-US" baseline="0" dirty="0" smtClean="0"/>
          </a:p>
          <a:p>
            <a:r>
              <a:rPr lang="en-US" baseline="0" dirty="0" smtClean="0"/>
              <a:t>Academic or Enrollment counselors at colleges can also provide career or education advice.</a:t>
            </a:r>
            <a:endParaRPr lang="en-US" dirty="0"/>
          </a:p>
        </p:txBody>
      </p:sp>
      <p:sp>
        <p:nvSpPr>
          <p:cNvPr id="4" name="Slide Number Placeholder 3"/>
          <p:cNvSpPr>
            <a:spLocks noGrp="1"/>
          </p:cNvSpPr>
          <p:nvPr>
            <p:ph type="sldNum" sz="quarter" idx="10"/>
          </p:nvPr>
        </p:nvSpPr>
        <p:spPr/>
        <p:txBody>
          <a:bodyPr/>
          <a:lstStyle/>
          <a:p>
            <a:fld id="{5C74A00D-771C-4E8A-A231-699CDADF9C8E}" type="slidenum">
              <a:rPr lang="en-US" smtClean="0"/>
              <a:t>3</a:t>
            </a:fld>
            <a:endParaRPr lang="en-US"/>
          </a:p>
        </p:txBody>
      </p:sp>
    </p:spTree>
    <p:extLst>
      <p:ext uri="{BB962C8B-B14F-4D97-AF65-F5344CB8AC3E}">
        <p14:creationId xmlns:p14="http://schemas.microsoft.com/office/powerpoint/2010/main" val="21929791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Workforce</a:t>
            </a:r>
            <a:r>
              <a:rPr lang="en-US" baseline="0" dirty="0" smtClean="0"/>
              <a:t> planning compares the current resources of the organization to the future needs of the organization.  From this discrepancy, hiring and training plans should be developed.</a:t>
            </a:r>
            <a:endParaRPr lang="en-US" dirty="0"/>
          </a:p>
        </p:txBody>
      </p:sp>
      <p:sp>
        <p:nvSpPr>
          <p:cNvPr id="4" name="Slide Number Placeholder 3"/>
          <p:cNvSpPr>
            <a:spLocks noGrp="1"/>
          </p:cNvSpPr>
          <p:nvPr>
            <p:ph type="sldNum" sz="quarter" idx="10"/>
          </p:nvPr>
        </p:nvSpPr>
        <p:spPr/>
        <p:txBody>
          <a:bodyPr/>
          <a:lstStyle/>
          <a:p>
            <a:fld id="{5C74A00D-771C-4E8A-A231-699CDADF9C8E}" type="slidenum">
              <a:rPr lang="en-US" smtClean="0"/>
              <a:t>4</a:t>
            </a:fld>
            <a:endParaRPr lang="en-US"/>
          </a:p>
        </p:txBody>
      </p:sp>
    </p:spTree>
    <p:extLst>
      <p:ext uri="{BB962C8B-B14F-4D97-AF65-F5344CB8AC3E}">
        <p14:creationId xmlns:p14="http://schemas.microsoft.com/office/powerpoint/2010/main" val="6209037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bad slide because:</a:t>
            </a:r>
          </a:p>
          <a:p>
            <a:pPr marL="228600" indent="-228600">
              <a:buAutoNum type="arabicPeriod"/>
            </a:pPr>
            <a:r>
              <a:rPr lang="en-US" dirty="0" smtClean="0"/>
              <a:t>Two different topics are address and do not match the heading at the</a:t>
            </a:r>
            <a:r>
              <a:rPr lang="en-US" baseline="0" dirty="0" smtClean="0"/>
              <a:t> top</a:t>
            </a:r>
          </a:p>
          <a:p>
            <a:pPr marL="228600" indent="-228600">
              <a:buAutoNum type="arabicPeriod"/>
            </a:pPr>
            <a:r>
              <a:rPr lang="en-US" baseline="0" dirty="0" smtClean="0"/>
              <a:t>The font is too small</a:t>
            </a:r>
          </a:p>
          <a:p>
            <a:pPr marL="228600" indent="-228600">
              <a:buAutoNum type="arabicPeriod"/>
            </a:pPr>
            <a:r>
              <a:rPr lang="en-US" baseline="0" dirty="0" smtClean="0"/>
              <a:t>The graphic is too big.</a:t>
            </a:r>
            <a:endParaRPr lang="en-US" dirty="0"/>
          </a:p>
        </p:txBody>
      </p:sp>
      <p:sp>
        <p:nvSpPr>
          <p:cNvPr id="4" name="Slide Number Placeholder 3"/>
          <p:cNvSpPr>
            <a:spLocks noGrp="1"/>
          </p:cNvSpPr>
          <p:nvPr>
            <p:ph type="sldNum" sz="quarter" idx="10"/>
          </p:nvPr>
        </p:nvSpPr>
        <p:spPr/>
        <p:txBody>
          <a:bodyPr/>
          <a:lstStyle/>
          <a:p>
            <a:fld id="{5C74A00D-771C-4E8A-A231-699CDADF9C8E}" type="slidenum">
              <a:rPr lang="en-US" smtClean="0"/>
              <a:t>5</a:t>
            </a:fld>
            <a:endParaRPr lang="en-US"/>
          </a:p>
        </p:txBody>
      </p:sp>
    </p:spTree>
    <p:extLst>
      <p:ext uri="{BB962C8B-B14F-4D97-AF65-F5344CB8AC3E}">
        <p14:creationId xmlns:p14="http://schemas.microsoft.com/office/powerpoint/2010/main" val="30582060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28600"/>
            <a:ext cx="7772400" cy="990600"/>
          </a:xfrm>
        </p:spPr>
        <p:txBody>
          <a:bodyPr/>
          <a:lstStyle>
            <a:lvl1pPr algn="ctr">
              <a:defRPr sz="3600"/>
            </a:lvl1pPr>
          </a:lstStyle>
          <a:p>
            <a:pPr lvl="0"/>
            <a:r>
              <a:rPr lang="en-US" noProof="0" smtClean="0"/>
              <a:t>Click to edit Master title style</a:t>
            </a:r>
          </a:p>
        </p:txBody>
      </p:sp>
      <p:sp>
        <p:nvSpPr>
          <p:cNvPr id="3075" name="Rectangle 3"/>
          <p:cNvSpPr>
            <a:spLocks noGrp="1" noChangeArrowheads="1"/>
          </p:cNvSpPr>
          <p:nvPr>
            <p:ph type="subTitle" idx="1"/>
          </p:nvPr>
        </p:nvSpPr>
        <p:spPr>
          <a:xfrm>
            <a:off x="1600200" y="1524000"/>
            <a:ext cx="5943600" cy="838200"/>
          </a:xfrm>
        </p:spPr>
        <p:txBody>
          <a:bodyPr/>
          <a:lstStyle>
            <a:lvl1pPr marL="0" indent="0" algn="ctr">
              <a:buFontTx/>
              <a:buNone/>
              <a:defRPr sz="2400"/>
            </a:lvl1pPr>
          </a:lstStyle>
          <a:p>
            <a:pPr lvl="0"/>
            <a:r>
              <a:rPr lang="en-US" noProof="0" smtClean="0"/>
              <a:t>Click to edit Master subtitle style</a:t>
            </a:r>
          </a:p>
        </p:txBody>
      </p:sp>
      <p:sp>
        <p:nvSpPr>
          <p:cNvPr id="3076" name="Rectangle 4"/>
          <p:cNvSpPr>
            <a:spLocks noGrp="1" noChangeArrowheads="1"/>
          </p:cNvSpPr>
          <p:nvPr>
            <p:ph type="dt" sz="half" idx="2"/>
          </p:nvPr>
        </p:nvSpPr>
        <p:spPr>
          <a:xfrm>
            <a:off x="104775" y="6400800"/>
            <a:ext cx="2133600" cy="381000"/>
          </a:xfrm>
        </p:spPr>
        <p:txBody>
          <a:bodyPr/>
          <a:lstStyle>
            <a:lvl1pPr>
              <a:defRPr/>
            </a:lvl1pPr>
          </a:lstStyle>
          <a:p>
            <a:endParaRPr lang="en-US"/>
          </a:p>
        </p:txBody>
      </p:sp>
      <p:sp>
        <p:nvSpPr>
          <p:cNvPr id="3077" name="Rectangle 5"/>
          <p:cNvSpPr>
            <a:spLocks noGrp="1" noChangeArrowheads="1"/>
          </p:cNvSpPr>
          <p:nvPr>
            <p:ph type="ftr" sz="quarter" idx="3"/>
          </p:nvPr>
        </p:nvSpPr>
        <p:spPr>
          <a:xfrm>
            <a:off x="3124200" y="6400800"/>
            <a:ext cx="2895600" cy="381000"/>
          </a:xfrm>
        </p:spPr>
        <p:txBody>
          <a:bodyPr/>
          <a:lstStyle>
            <a:lvl1pPr>
              <a:defRPr/>
            </a:lvl1pPr>
          </a:lstStyle>
          <a:p>
            <a:endParaRPr lang="en-US"/>
          </a:p>
        </p:txBody>
      </p:sp>
      <p:sp>
        <p:nvSpPr>
          <p:cNvPr id="3078" name="Rectangle 6"/>
          <p:cNvSpPr>
            <a:spLocks noGrp="1" noChangeArrowheads="1"/>
          </p:cNvSpPr>
          <p:nvPr>
            <p:ph type="sldNum" sz="quarter" idx="4"/>
          </p:nvPr>
        </p:nvSpPr>
        <p:spPr>
          <a:xfrm>
            <a:off x="6934200" y="6400800"/>
            <a:ext cx="2133600" cy="381000"/>
          </a:xfrm>
        </p:spPr>
        <p:txBody>
          <a:bodyPr/>
          <a:lstStyle>
            <a:lvl1pPr>
              <a:defRPr/>
            </a:lvl1pPr>
          </a:lstStyle>
          <a:p>
            <a:fld id="{2B54A2DE-A168-4A86-86EF-91112E5BD0CF}"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825F3E9-E5DF-4CEE-B802-5AE0F5C6C7A5}" type="slidenum">
              <a:rPr lang="en-US"/>
              <a:pPr/>
              <a:t>‹#›</a:t>
            </a:fld>
            <a:endParaRPr lang="en-US"/>
          </a:p>
        </p:txBody>
      </p:sp>
    </p:spTree>
    <p:extLst>
      <p:ext uri="{BB962C8B-B14F-4D97-AF65-F5344CB8AC3E}">
        <p14:creationId xmlns:p14="http://schemas.microsoft.com/office/powerpoint/2010/main" val="4290301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9238" y="152400"/>
            <a:ext cx="2163762" cy="60817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4775" y="152400"/>
            <a:ext cx="6342063" cy="60817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1DD663F-808C-4F6B-9B32-AD9EABA85B86}" type="slidenum">
              <a:rPr lang="en-US"/>
              <a:pPr/>
              <a:t>‹#›</a:t>
            </a:fld>
            <a:endParaRPr lang="en-US"/>
          </a:p>
        </p:txBody>
      </p:sp>
    </p:spTree>
    <p:extLst>
      <p:ext uri="{BB962C8B-B14F-4D97-AF65-F5344CB8AC3E}">
        <p14:creationId xmlns:p14="http://schemas.microsoft.com/office/powerpoint/2010/main" val="37724571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4B3B913-64AD-469E-87BA-903B4A993D67}" type="slidenum">
              <a:rPr lang="en-US"/>
              <a:pPr/>
              <a:t>‹#›</a:t>
            </a:fld>
            <a:endParaRPr lang="en-US"/>
          </a:p>
        </p:txBody>
      </p:sp>
    </p:spTree>
    <p:extLst>
      <p:ext uri="{BB962C8B-B14F-4D97-AF65-F5344CB8AC3E}">
        <p14:creationId xmlns:p14="http://schemas.microsoft.com/office/powerpoint/2010/main" val="3053270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87D52BE-B40E-45EF-BFB9-A0F2210EEB27}" type="slidenum">
              <a:rPr lang="en-US"/>
              <a:pPr/>
              <a:t>‹#›</a:t>
            </a:fld>
            <a:endParaRPr lang="en-US"/>
          </a:p>
        </p:txBody>
      </p:sp>
    </p:spTree>
    <p:extLst>
      <p:ext uri="{BB962C8B-B14F-4D97-AF65-F5344CB8AC3E}">
        <p14:creationId xmlns:p14="http://schemas.microsoft.com/office/powerpoint/2010/main" val="2770505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738313"/>
            <a:ext cx="41148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38313"/>
            <a:ext cx="41148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AA0A07E-C763-4F4E-9416-2EAA153AC77D}" type="slidenum">
              <a:rPr lang="en-US"/>
              <a:pPr/>
              <a:t>‹#›</a:t>
            </a:fld>
            <a:endParaRPr lang="en-US"/>
          </a:p>
        </p:txBody>
      </p:sp>
    </p:spTree>
    <p:extLst>
      <p:ext uri="{BB962C8B-B14F-4D97-AF65-F5344CB8AC3E}">
        <p14:creationId xmlns:p14="http://schemas.microsoft.com/office/powerpoint/2010/main" val="3485796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05C42D2-F51B-4BAE-9FDB-3BDFA95BC019}" type="slidenum">
              <a:rPr lang="en-US"/>
              <a:pPr/>
              <a:t>‹#›</a:t>
            </a:fld>
            <a:endParaRPr lang="en-US"/>
          </a:p>
        </p:txBody>
      </p:sp>
    </p:spTree>
    <p:extLst>
      <p:ext uri="{BB962C8B-B14F-4D97-AF65-F5344CB8AC3E}">
        <p14:creationId xmlns:p14="http://schemas.microsoft.com/office/powerpoint/2010/main" val="23695123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8AF63A0-354A-41F0-8C0E-35AA932981EC}" type="slidenum">
              <a:rPr lang="en-US"/>
              <a:pPr/>
              <a:t>‹#›</a:t>
            </a:fld>
            <a:endParaRPr lang="en-US"/>
          </a:p>
        </p:txBody>
      </p:sp>
    </p:spTree>
    <p:extLst>
      <p:ext uri="{BB962C8B-B14F-4D97-AF65-F5344CB8AC3E}">
        <p14:creationId xmlns:p14="http://schemas.microsoft.com/office/powerpoint/2010/main" val="2248304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CB7B9A1-BA06-47C1-85AE-A6408222169B}" type="slidenum">
              <a:rPr lang="en-US"/>
              <a:pPr/>
              <a:t>‹#›</a:t>
            </a:fld>
            <a:endParaRPr lang="en-US"/>
          </a:p>
        </p:txBody>
      </p:sp>
    </p:spTree>
    <p:extLst>
      <p:ext uri="{BB962C8B-B14F-4D97-AF65-F5344CB8AC3E}">
        <p14:creationId xmlns:p14="http://schemas.microsoft.com/office/powerpoint/2010/main" val="12476181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5FDA0A1-3ECE-4493-B37D-2C8601FBE620}" type="slidenum">
              <a:rPr lang="en-US"/>
              <a:pPr/>
              <a:t>‹#›</a:t>
            </a:fld>
            <a:endParaRPr lang="en-US"/>
          </a:p>
        </p:txBody>
      </p:sp>
    </p:spTree>
    <p:extLst>
      <p:ext uri="{BB962C8B-B14F-4D97-AF65-F5344CB8AC3E}">
        <p14:creationId xmlns:p14="http://schemas.microsoft.com/office/powerpoint/2010/main" val="40169249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B41D736-5534-4EDA-B6B2-E3349DFAD413}" type="slidenum">
              <a:rPr lang="en-US"/>
              <a:pPr/>
              <a:t>‹#›</a:t>
            </a:fld>
            <a:endParaRPr lang="en-US"/>
          </a:p>
        </p:txBody>
      </p:sp>
    </p:spTree>
    <p:extLst>
      <p:ext uri="{BB962C8B-B14F-4D97-AF65-F5344CB8AC3E}">
        <p14:creationId xmlns:p14="http://schemas.microsoft.com/office/powerpoint/2010/main" val="33929803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04775" y="152400"/>
            <a:ext cx="6400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81000" y="1738313"/>
            <a:ext cx="83820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119063" y="6400800"/>
            <a:ext cx="2133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400800"/>
            <a:ext cx="2895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934200" y="6400800"/>
            <a:ext cx="2133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863B4288-C00C-4FD7-8570-E0437880C8EA}"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3200">
          <a:solidFill>
            <a:schemeClr val="tx1"/>
          </a:solidFill>
          <a:latin typeface="+mj-lt"/>
          <a:ea typeface="+mj-ea"/>
          <a:cs typeface="+mj-cs"/>
        </a:defRPr>
      </a:lvl1pPr>
      <a:lvl2pPr algn="l" rtl="0" eaLnBrk="1" fontAlgn="base" hangingPunct="1">
        <a:spcBef>
          <a:spcPct val="0"/>
        </a:spcBef>
        <a:spcAft>
          <a:spcPct val="0"/>
        </a:spcAft>
        <a:defRPr sz="3200">
          <a:solidFill>
            <a:schemeClr val="tx1"/>
          </a:solidFill>
          <a:latin typeface="Arial" charset="0"/>
          <a:cs typeface="Arial" charset="0"/>
        </a:defRPr>
      </a:lvl2pPr>
      <a:lvl3pPr algn="l" rtl="0" eaLnBrk="1" fontAlgn="base" hangingPunct="1">
        <a:spcBef>
          <a:spcPct val="0"/>
        </a:spcBef>
        <a:spcAft>
          <a:spcPct val="0"/>
        </a:spcAft>
        <a:defRPr sz="3200">
          <a:solidFill>
            <a:schemeClr val="tx1"/>
          </a:solidFill>
          <a:latin typeface="Arial" charset="0"/>
          <a:cs typeface="Arial" charset="0"/>
        </a:defRPr>
      </a:lvl3pPr>
      <a:lvl4pPr algn="l" rtl="0" eaLnBrk="1" fontAlgn="base" hangingPunct="1">
        <a:spcBef>
          <a:spcPct val="0"/>
        </a:spcBef>
        <a:spcAft>
          <a:spcPct val="0"/>
        </a:spcAft>
        <a:defRPr sz="3200">
          <a:solidFill>
            <a:schemeClr val="tx1"/>
          </a:solidFill>
          <a:latin typeface="Arial" charset="0"/>
          <a:cs typeface="Arial" charset="0"/>
        </a:defRPr>
      </a:lvl4pPr>
      <a:lvl5pPr algn="l" rtl="0" eaLnBrk="1" fontAlgn="base" hangingPunct="1">
        <a:spcBef>
          <a:spcPct val="0"/>
        </a:spcBef>
        <a:spcAft>
          <a:spcPct val="0"/>
        </a:spcAft>
        <a:defRPr sz="3200">
          <a:solidFill>
            <a:schemeClr val="tx1"/>
          </a:solidFill>
          <a:latin typeface="Arial" charset="0"/>
          <a:cs typeface="Arial" charset="0"/>
        </a:defRPr>
      </a:lvl5pPr>
      <a:lvl6pPr marL="457200" algn="l" rtl="0" eaLnBrk="1" fontAlgn="base" hangingPunct="1">
        <a:spcBef>
          <a:spcPct val="0"/>
        </a:spcBef>
        <a:spcAft>
          <a:spcPct val="0"/>
        </a:spcAft>
        <a:defRPr sz="3200">
          <a:solidFill>
            <a:schemeClr val="tx1"/>
          </a:solidFill>
          <a:latin typeface="Arial" charset="0"/>
          <a:cs typeface="Arial" charset="0"/>
        </a:defRPr>
      </a:lvl6pPr>
      <a:lvl7pPr marL="914400" algn="l" rtl="0" eaLnBrk="1" fontAlgn="base" hangingPunct="1">
        <a:spcBef>
          <a:spcPct val="0"/>
        </a:spcBef>
        <a:spcAft>
          <a:spcPct val="0"/>
        </a:spcAft>
        <a:defRPr sz="3200">
          <a:solidFill>
            <a:schemeClr val="tx1"/>
          </a:solidFill>
          <a:latin typeface="Arial" charset="0"/>
          <a:cs typeface="Arial" charset="0"/>
        </a:defRPr>
      </a:lvl7pPr>
      <a:lvl8pPr marL="1371600" algn="l" rtl="0" eaLnBrk="1" fontAlgn="base" hangingPunct="1">
        <a:spcBef>
          <a:spcPct val="0"/>
        </a:spcBef>
        <a:spcAft>
          <a:spcPct val="0"/>
        </a:spcAft>
        <a:defRPr sz="3200">
          <a:solidFill>
            <a:schemeClr val="tx1"/>
          </a:solidFill>
          <a:latin typeface="Arial" charset="0"/>
          <a:cs typeface="Arial" charset="0"/>
        </a:defRPr>
      </a:lvl8pPr>
      <a:lvl9pPr marL="1828800" algn="l" rtl="0" eaLnBrk="1" fontAlgn="base" hangingPunct="1">
        <a:spcBef>
          <a:spcPct val="0"/>
        </a:spcBef>
        <a:spcAft>
          <a:spcPct val="0"/>
        </a:spcAft>
        <a:defRPr sz="3200">
          <a:solidFill>
            <a:schemeClr val="tx1"/>
          </a:solidFill>
          <a:latin typeface="Arial" charset="0"/>
          <a:cs typeface="Arial" charset="0"/>
        </a:defRPr>
      </a:lvl9pPr>
    </p:titleStyle>
    <p:body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cs typeface="+mn-cs"/>
        </a:defRPr>
      </a:lvl2pPr>
      <a:lvl3pPr marL="1143000" indent="-228600" algn="l" rtl="0" eaLnBrk="1" fontAlgn="base" hangingPunct="1">
        <a:spcBef>
          <a:spcPct val="20000"/>
        </a:spcBef>
        <a:spcAft>
          <a:spcPct val="0"/>
        </a:spcAft>
        <a:buChar char="•"/>
        <a:defRPr sz="2000">
          <a:solidFill>
            <a:schemeClr val="tx1"/>
          </a:solidFill>
          <a:latin typeface="+mn-lt"/>
          <a:cs typeface="+mn-cs"/>
        </a:defRPr>
      </a:lvl3pPr>
      <a:lvl4pPr marL="1600200" indent="-228600" algn="l" rtl="0" eaLnBrk="1" fontAlgn="base" hangingPunct="1">
        <a:spcBef>
          <a:spcPct val="20000"/>
        </a:spcBef>
        <a:spcAft>
          <a:spcPct val="0"/>
        </a:spcAft>
        <a:buChar char="–"/>
        <a:defRPr>
          <a:solidFill>
            <a:schemeClr val="tx1"/>
          </a:solidFill>
          <a:latin typeface="+mn-lt"/>
          <a:cs typeface="+mn-cs"/>
        </a:defRPr>
      </a:lvl4pPr>
      <a:lvl5pPr marL="2057400" indent="-228600" algn="l" rtl="0" eaLnBrk="1" fontAlgn="base" hangingPunct="1">
        <a:spcBef>
          <a:spcPct val="20000"/>
        </a:spcBef>
        <a:spcAft>
          <a:spcPct val="0"/>
        </a:spcAft>
        <a:buChar char="»"/>
        <a:defRPr>
          <a:solidFill>
            <a:schemeClr val="tx1"/>
          </a:solidFill>
          <a:latin typeface="+mn-lt"/>
          <a:cs typeface="+mn-cs"/>
        </a:defRPr>
      </a:lvl5pPr>
      <a:lvl6pPr marL="2514600" indent="-228600" algn="l" rtl="0" eaLnBrk="1" fontAlgn="base" hangingPunct="1">
        <a:spcBef>
          <a:spcPct val="20000"/>
        </a:spcBef>
        <a:spcAft>
          <a:spcPct val="0"/>
        </a:spcAft>
        <a:buChar char="»"/>
        <a:defRPr>
          <a:solidFill>
            <a:schemeClr val="tx1"/>
          </a:solidFill>
          <a:latin typeface="+mn-lt"/>
          <a:cs typeface="+mn-cs"/>
        </a:defRPr>
      </a:lvl6pPr>
      <a:lvl7pPr marL="2971800" indent="-228600" algn="l" rtl="0" eaLnBrk="1" fontAlgn="base" hangingPunct="1">
        <a:spcBef>
          <a:spcPct val="20000"/>
        </a:spcBef>
        <a:spcAft>
          <a:spcPct val="0"/>
        </a:spcAft>
        <a:buChar char="»"/>
        <a:defRPr>
          <a:solidFill>
            <a:schemeClr val="tx1"/>
          </a:solidFill>
          <a:latin typeface="+mn-lt"/>
          <a:cs typeface="+mn-cs"/>
        </a:defRPr>
      </a:lvl7pPr>
      <a:lvl8pPr marL="3429000" indent="-228600" algn="l" rtl="0" eaLnBrk="1" fontAlgn="base" hangingPunct="1">
        <a:spcBef>
          <a:spcPct val="20000"/>
        </a:spcBef>
        <a:spcAft>
          <a:spcPct val="0"/>
        </a:spcAft>
        <a:buChar char="»"/>
        <a:defRPr>
          <a:solidFill>
            <a:schemeClr val="tx1"/>
          </a:solidFill>
          <a:latin typeface="+mn-lt"/>
          <a:cs typeface="+mn-cs"/>
        </a:defRPr>
      </a:lvl8pPr>
      <a:lvl9pPr marL="3886200" indent="-228600" algn="l" rtl="0" eaLnBrk="1" fontAlgn="base" hangingPunct="1">
        <a:spcBef>
          <a:spcPct val="20000"/>
        </a:spcBef>
        <a:spcAft>
          <a:spcPct val="0"/>
        </a:spcAft>
        <a:buChar char="»"/>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Promotion Competencies</a:t>
            </a:r>
            <a:endParaRPr lang="en-US" dirty="0"/>
          </a:p>
        </p:txBody>
      </p:sp>
    </p:spTree>
    <p:extLst>
      <p:ext uri="{BB962C8B-B14F-4D97-AF65-F5344CB8AC3E}">
        <p14:creationId xmlns:p14="http://schemas.microsoft.com/office/powerpoint/2010/main" val="24898763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6400800" cy="1143000"/>
          </a:xfrm>
        </p:spPr>
        <p:txBody>
          <a:bodyPr/>
          <a:lstStyle/>
          <a:p>
            <a:r>
              <a:rPr lang="en-US" dirty="0" smtClean="0"/>
              <a:t>The Problem</a:t>
            </a:r>
            <a:endParaRPr lang="en-US" dirty="0"/>
          </a:p>
        </p:txBody>
      </p:sp>
      <p:sp>
        <p:nvSpPr>
          <p:cNvPr id="4" name="Content Placeholder 3"/>
          <p:cNvSpPr>
            <a:spLocks noGrp="1"/>
          </p:cNvSpPr>
          <p:nvPr>
            <p:ph idx="1"/>
          </p:nvPr>
        </p:nvSpPr>
        <p:spPr>
          <a:xfrm>
            <a:off x="457200" y="1905000"/>
            <a:ext cx="8382000" cy="4495800"/>
          </a:xfrm>
        </p:spPr>
        <p:txBody>
          <a:bodyPr/>
          <a:lstStyle/>
          <a:p>
            <a:r>
              <a:rPr lang="en-US" dirty="0" smtClean="0"/>
              <a:t>John </a:t>
            </a:r>
          </a:p>
          <a:p>
            <a:r>
              <a:rPr lang="en-US" dirty="0" smtClean="0"/>
              <a:t>Jane</a:t>
            </a:r>
          </a:p>
          <a:p>
            <a:endParaRPr lang="en-US" dirty="0"/>
          </a:p>
          <a:p>
            <a:endParaRPr lang="en-US" dirty="0" smtClean="0"/>
          </a:p>
          <a:p>
            <a:r>
              <a:rPr lang="en-US" dirty="0" smtClean="0"/>
              <a:t>In what ways are they the same?</a:t>
            </a:r>
          </a:p>
          <a:p>
            <a:r>
              <a:rPr lang="en-US" dirty="0" smtClean="0"/>
              <a:t>In what ways are they different?</a:t>
            </a:r>
          </a:p>
          <a:p>
            <a:endParaRPr lang="en-US" dirty="0"/>
          </a:p>
          <a:p>
            <a:endParaRPr lang="en-US" dirty="0" smtClean="0"/>
          </a:p>
          <a:p>
            <a:pPr marL="457200" lvl="1" indent="0">
              <a:buNone/>
            </a:pPr>
            <a:endParaRPr lang="en-US" dirty="0"/>
          </a:p>
          <a:p>
            <a:pPr marL="457200" lvl="1" indent="0">
              <a:buNone/>
            </a:pPr>
            <a:endParaRPr lang="en-US" dirty="0"/>
          </a:p>
        </p:txBody>
      </p:sp>
      <p:pic>
        <p:nvPicPr>
          <p:cNvPr id="39940" name="Picture 4" descr="C:\Users\Jacci &amp; John Green\AppData\Local\Microsoft\Windows\Temporary Internet Files\Content.IE5\3077KWMF\MC900440679[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1828799"/>
            <a:ext cx="1904999" cy="1904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86367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6400800" cy="1143000"/>
          </a:xfrm>
        </p:spPr>
        <p:txBody>
          <a:bodyPr/>
          <a:lstStyle/>
          <a:p>
            <a:r>
              <a:rPr lang="en-US" dirty="0" smtClean="0"/>
              <a:t>What’s your carrot?</a:t>
            </a:r>
            <a:endParaRPr lang="en-US" dirty="0"/>
          </a:p>
        </p:txBody>
      </p:sp>
      <p:pic>
        <p:nvPicPr>
          <p:cNvPr id="40962" name="Picture 2" descr="C:\Users\Jacci &amp; John Green\AppData\Local\Microsoft\Windows\Temporary Internet Files\Content.IE5\PWS990KL\MC900078726[1].wmf"/>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5562600" y="2667000"/>
            <a:ext cx="3348600" cy="339308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33400" y="1600200"/>
            <a:ext cx="3810000" cy="6217087"/>
          </a:xfrm>
          <a:prstGeom prst="rect">
            <a:avLst/>
          </a:prstGeom>
          <a:noFill/>
        </p:spPr>
        <p:txBody>
          <a:bodyPr wrap="square" rtlCol="0">
            <a:spAutoFit/>
          </a:bodyPr>
          <a:lstStyle/>
          <a:p>
            <a:pPr marL="285750" indent="-285750">
              <a:buFont typeface="Arial" pitchFamily="34" charset="0"/>
              <a:buChar char="•"/>
            </a:pPr>
            <a:r>
              <a:rPr lang="en-US" sz="2800" dirty="0" smtClean="0"/>
              <a:t>Career goal determined – now what?</a:t>
            </a:r>
          </a:p>
          <a:p>
            <a:pPr marL="285750" indent="-285750">
              <a:buFont typeface="Arial" pitchFamily="34" charset="0"/>
              <a:buChar char="•"/>
            </a:pPr>
            <a:endParaRPr lang="en-US" sz="2800" dirty="0" smtClean="0"/>
          </a:p>
          <a:p>
            <a:pPr marL="285750" indent="-285750">
              <a:buFont typeface="Arial" pitchFamily="34" charset="0"/>
              <a:buChar char="•"/>
            </a:pPr>
            <a:r>
              <a:rPr lang="en-US" sz="2800" dirty="0" smtClean="0"/>
              <a:t>What do the decision makers care about?</a:t>
            </a:r>
          </a:p>
          <a:p>
            <a:pPr marL="742950" lvl="1" indent="-285750">
              <a:buFont typeface="Arial" pitchFamily="34" charset="0"/>
              <a:buChar char="•"/>
            </a:pPr>
            <a:r>
              <a:rPr lang="en-US" sz="2800" dirty="0" smtClean="0"/>
              <a:t>MBA?</a:t>
            </a:r>
          </a:p>
          <a:p>
            <a:pPr marL="742950" lvl="1" indent="-285750">
              <a:buFont typeface="Arial" pitchFamily="34" charset="0"/>
              <a:buChar char="•"/>
            </a:pPr>
            <a:r>
              <a:rPr lang="en-US" sz="2800" dirty="0" smtClean="0"/>
              <a:t>Certification?</a:t>
            </a:r>
          </a:p>
          <a:p>
            <a:pPr marL="742950" lvl="1" indent="-285750">
              <a:buFont typeface="Arial" pitchFamily="34" charset="0"/>
              <a:buChar char="•"/>
            </a:pPr>
            <a:r>
              <a:rPr lang="en-US" sz="2800" dirty="0" smtClean="0"/>
              <a:t>Years of experience?</a:t>
            </a:r>
          </a:p>
          <a:p>
            <a:pPr marL="742950" lvl="1" indent="-285750">
              <a:buFont typeface="Arial" pitchFamily="34" charset="0"/>
              <a:buChar char="•"/>
            </a:pPr>
            <a:r>
              <a:rPr lang="en-US" sz="2800" dirty="0" smtClean="0"/>
              <a:t>Hair color? </a:t>
            </a:r>
          </a:p>
          <a:p>
            <a:pPr marL="742950" lvl="1" indent="-285750">
              <a:buFont typeface="Arial" pitchFamily="34" charset="0"/>
              <a:buChar char="•"/>
            </a:pPr>
            <a:endParaRPr lang="en-US" dirty="0"/>
          </a:p>
          <a:p>
            <a:pPr marL="742950" lvl="1" indent="-285750">
              <a:buFont typeface="Arial" pitchFamily="34" charset="0"/>
              <a:buChar char="•"/>
            </a:pPr>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4424572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the employer’s side</a:t>
            </a:r>
            <a:endParaRPr lang="en-US" dirty="0"/>
          </a:p>
        </p:txBody>
      </p:sp>
      <p:sp>
        <p:nvSpPr>
          <p:cNvPr id="3" name="Content Placeholder 2"/>
          <p:cNvSpPr>
            <a:spLocks noGrp="1"/>
          </p:cNvSpPr>
          <p:nvPr>
            <p:ph idx="1"/>
          </p:nvPr>
        </p:nvSpPr>
        <p:spPr>
          <a:xfrm>
            <a:off x="457200" y="1752600"/>
            <a:ext cx="8382000" cy="4495800"/>
          </a:xfrm>
        </p:spPr>
        <p:txBody>
          <a:bodyPr/>
          <a:lstStyle/>
          <a:p>
            <a:r>
              <a:rPr lang="en-US" dirty="0" smtClean="0"/>
              <a:t>Talent deficit affects workforce planning</a:t>
            </a:r>
          </a:p>
          <a:p>
            <a:pPr lvl="1"/>
            <a:r>
              <a:rPr lang="en-US" dirty="0" smtClean="0"/>
              <a:t>Current needs</a:t>
            </a:r>
          </a:p>
          <a:p>
            <a:pPr lvl="1"/>
            <a:r>
              <a:rPr lang="en-US" dirty="0" smtClean="0"/>
              <a:t>Future succession planning needs</a:t>
            </a:r>
          </a:p>
          <a:p>
            <a:r>
              <a:rPr lang="en-US" dirty="0" smtClean="0"/>
              <a:t>Career burden put on </a:t>
            </a:r>
            <a:br>
              <a:rPr lang="en-US" dirty="0" smtClean="0"/>
            </a:br>
            <a:r>
              <a:rPr lang="en-US" dirty="0" smtClean="0"/>
              <a:t>employer </a:t>
            </a:r>
            <a:r>
              <a:rPr lang="en-US" dirty="0" err="1" smtClean="0"/>
              <a:t>vs</a:t>
            </a:r>
            <a:r>
              <a:rPr lang="en-US" dirty="0" smtClean="0"/>
              <a:t> employee</a:t>
            </a:r>
          </a:p>
          <a:p>
            <a:endParaRPr lang="en-US" dirty="0"/>
          </a:p>
        </p:txBody>
      </p:sp>
      <p:pic>
        <p:nvPicPr>
          <p:cNvPr id="41986" name="Picture 2" descr="C:\Users\Jacci &amp; John Green\AppData\Local\Microsoft\Windows\Temporary Internet Files\Content.IE5\NQ64WS7W\MC90021535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0400" y="4267200"/>
            <a:ext cx="2068717" cy="2335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46900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career planning works:</a:t>
            </a:r>
            <a:endParaRPr lang="en-US" dirty="0"/>
          </a:p>
        </p:txBody>
      </p:sp>
      <p:sp>
        <p:nvSpPr>
          <p:cNvPr id="3" name="Content Placeholder 2"/>
          <p:cNvSpPr>
            <a:spLocks noGrp="1"/>
          </p:cNvSpPr>
          <p:nvPr>
            <p:ph idx="1"/>
          </p:nvPr>
        </p:nvSpPr>
        <p:spPr>
          <a:xfrm>
            <a:off x="381000" y="1738313"/>
            <a:ext cx="7086600" cy="1309687"/>
          </a:xfrm>
        </p:spPr>
        <p:txBody>
          <a:bodyPr/>
          <a:lstStyle/>
          <a:p>
            <a:r>
              <a:rPr lang="en-US" sz="1050" dirty="0" smtClean="0"/>
              <a:t>Descriptive Research project</a:t>
            </a:r>
          </a:p>
          <a:p>
            <a:pPr lvl="1"/>
            <a:r>
              <a:rPr lang="en-US" sz="1050" dirty="0" smtClean="0"/>
              <a:t>Research which includes </a:t>
            </a:r>
            <a:br>
              <a:rPr lang="en-US" sz="1050" dirty="0" smtClean="0"/>
            </a:br>
            <a:r>
              <a:rPr lang="en-US" sz="1050" dirty="0" smtClean="0"/>
              <a:t>many variable and </a:t>
            </a:r>
            <a:br>
              <a:rPr lang="en-US" sz="1050" dirty="0" smtClean="0"/>
            </a:br>
            <a:r>
              <a:rPr lang="en-US" sz="1050" dirty="0" smtClean="0"/>
              <a:t>analyses their interactions</a:t>
            </a:r>
          </a:p>
          <a:p>
            <a:pPr lvl="1"/>
            <a:endParaRPr lang="en-US" sz="1050" dirty="0" smtClean="0"/>
          </a:p>
          <a:p>
            <a:pPr lvl="1"/>
            <a:r>
              <a:rPr lang="en-US" sz="1050" dirty="0" smtClean="0"/>
              <a:t>Provide new insight </a:t>
            </a:r>
            <a:r>
              <a:rPr lang="en-US" sz="1050" dirty="0" smtClean="0"/>
              <a:t>are </a:t>
            </a:r>
            <a:r>
              <a:rPr lang="en-US" sz="1050" dirty="0"/>
              <a:t/>
            </a:r>
            <a:br>
              <a:rPr lang="en-US" sz="1050" dirty="0"/>
            </a:br>
            <a:r>
              <a:rPr lang="en-US" sz="1050" dirty="0"/>
              <a:t>into the way things </a:t>
            </a:r>
            <a:r>
              <a:rPr lang="en-US" sz="1050" dirty="0" smtClean="0"/>
              <a:t/>
            </a:r>
            <a:br>
              <a:rPr lang="en-US" sz="1050" dirty="0" smtClean="0"/>
            </a:br>
            <a:r>
              <a:rPr lang="en-US" sz="1050" dirty="0" smtClean="0"/>
              <a:t>and the relationships </a:t>
            </a:r>
            <a:br>
              <a:rPr lang="en-US" sz="1050" dirty="0" smtClean="0"/>
            </a:br>
            <a:r>
              <a:rPr lang="en-US" sz="1050" dirty="0" smtClean="0"/>
              <a:t>that </a:t>
            </a:r>
            <a:r>
              <a:rPr lang="en-US" sz="1050" dirty="0" smtClean="0"/>
              <a:t>exist</a:t>
            </a:r>
          </a:p>
          <a:p>
            <a:pPr lvl="1"/>
            <a:endParaRPr lang="en-US" sz="1050" dirty="0"/>
          </a:p>
          <a:p>
            <a:pPr marL="0" indent="0">
              <a:buNone/>
            </a:pPr>
            <a:r>
              <a:rPr lang="en-US" sz="1050" dirty="0" smtClean="0"/>
              <a:t>Research questions;</a:t>
            </a:r>
          </a:p>
          <a:p>
            <a:r>
              <a:rPr lang="en-US" sz="1050" dirty="0" smtClean="0"/>
              <a:t>What </a:t>
            </a:r>
            <a:r>
              <a:rPr lang="en-US" sz="1050" dirty="0"/>
              <a:t>characteristics do employers think an </a:t>
            </a:r>
            <a:br>
              <a:rPr lang="en-US" sz="1050" dirty="0"/>
            </a:br>
            <a:r>
              <a:rPr lang="en-US" sz="1050" dirty="0" smtClean="0"/>
              <a:t>employee </a:t>
            </a:r>
            <a:r>
              <a:rPr lang="en-US" sz="1050" dirty="0"/>
              <a:t>should have before considering them </a:t>
            </a:r>
            <a:br>
              <a:rPr lang="en-US" sz="1050" dirty="0"/>
            </a:br>
            <a:r>
              <a:rPr lang="en-US" sz="1050" dirty="0" smtClean="0"/>
              <a:t>for </a:t>
            </a:r>
            <a:r>
              <a:rPr lang="en-US" sz="1050" dirty="0"/>
              <a:t>a promotion? </a:t>
            </a:r>
          </a:p>
          <a:p>
            <a:endParaRPr lang="en-US" sz="1050" dirty="0"/>
          </a:p>
          <a:p>
            <a:r>
              <a:rPr lang="en-US" sz="1050" dirty="0"/>
              <a:t>Is there a relationship between an </a:t>
            </a:r>
            <a:r>
              <a:rPr lang="en-US" sz="1050" dirty="0" smtClean="0"/>
              <a:t>employee's</a:t>
            </a:r>
            <a:br>
              <a:rPr lang="en-US" sz="1050" dirty="0" smtClean="0"/>
            </a:br>
            <a:r>
              <a:rPr lang="en-US" sz="1050" dirty="0" smtClean="0"/>
              <a:t> </a:t>
            </a:r>
            <a:r>
              <a:rPr lang="en-US" sz="1050" dirty="0"/>
              <a:t>education and how their employer views them for </a:t>
            </a:r>
            <a:r>
              <a:rPr lang="en-US" sz="1050" dirty="0" smtClean="0"/>
              <a:t/>
            </a:r>
            <a:br>
              <a:rPr lang="en-US" sz="1050" dirty="0" smtClean="0"/>
            </a:br>
            <a:r>
              <a:rPr lang="en-US" sz="1050" dirty="0" smtClean="0"/>
              <a:t>promotion</a:t>
            </a:r>
            <a:r>
              <a:rPr lang="en-US" sz="1050" dirty="0"/>
              <a:t>?</a:t>
            </a:r>
          </a:p>
          <a:p>
            <a:pPr lvl="1"/>
            <a:endParaRPr lang="en-US" sz="1050" dirty="0" smtClean="0"/>
          </a:p>
          <a:p>
            <a:pPr lvl="1"/>
            <a:endParaRPr lang="en-US" dirty="0"/>
          </a:p>
        </p:txBody>
      </p:sp>
      <p:pic>
        <p:nvPicPr>
          <p:cNvPr id="43010" name="Picture 2" descr="C:\Users\Jacci &amp; John Green\AppData\Local\Microsoft\Windows\Temporary Internet Files\Content.IE5\3077KWMF\MC90038905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19600" y="1524000"/>
            <a:ext cx="4158660" cy="42816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8227212"/>
      </p:ext>
    </p:extLst>
  </p:cSld>
  <p:clrMapOvr>
    <a:masterClrMapping/>
  </p:clrMapOvr>
  <p:timing>
    <p:tnLst>
      <p:par>
        <p:cTn id="1" dur="indefinite" restart="never" nodeType="tmRoot"/>
      </p:par>
    </p:tnLst>
  </p:timing>
</p:sld>
</file>

<file path=ppt/theme/theme1.xml><?xml version="1.0" encoding="utf-8"?>
<a:theme xmlns:a="http://schemas.openxmlformats.org/drawingml/2006/main" name="World in hand design templat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World in hand design template</Template>
  <TotalTime>39</TotalTime>
  <Words>293</Words>
  <Application>Microsoft Office PowerPoint</Application>
  <PresentationFormat>On-screen Show (4:3)</PresentationFormat>
  <Paragraphs>55</Paragraphs>
  <Slides>5</Slides>
  <Notes>4</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World in hand design template</vt:lpstr>
      <vt:lpstr>Promotion Competencies</vt:lpstr>
      <vt:lpstr>The Problem</vt:lpstr>
      <vt:lpstr>What’s your carrot?</vt:lpstr>
      <vt:lpstr>From the employer’s side</vt:lpstr>
      <vt:lpstr>Why career planning works: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Land the Promotion</dc:title>
  <dc:creator>Jacci &amp; John Green</dc:creator>
  <cp:lastModifiedBy>Jacci &amp; John Green</cp:lastModifiedBy>
  <cp:revision>5</cp:revision>
  <dcterms:created xsi:type="dcterms:W3CDTF">2013-03-12T23:30:35Z</dcterms:created>
  <dcterms:modified xsi:type="dcterms:W3CDTF">2013-03-22T20:30:00Z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TC102862171033</vt:lpwstr>
  </property>
</Properties>
</file>